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5" r:id="rId1"/>
  </p:sldMasterIdLst>
  <p:notesMasterIdLst>
    <p:notesMasterId r:id="rId13"/>
  </p:notesMasterIdLst>
  <p:sldIdLst>
    <p:sldId id="303" r:id="rId2"/>
    <p:sldId id="260" r:id="rId3"/>
    <p:sldId id="304" r:id="rId4"/>
    <p:sldId id="305" r:id="rId5"/>
    <p:sldId id="269" r:id="rId6"/>
    <p:sldId id="277" r:id="rId7"/>
    <p:sldId id="258" r:id="rId8"/>
    <p:sldId id="263" r:id="rId9"/>
    <p:sldId id="262" r:id="rId10"/>
    <p:sldId id="280" r:id="rId11"/>
    <p:sldId id="285" r:id="rId12"/>
  </p:sldIdLst>
  <p:sldSz cx="9144000" cy="5143500" type="screen16x9"/>
  <p:notesSz cx="6858000" cy="9144000"/>
  <p:embeddedFontLst>
    <p:embeddedFont>
      <p:font typeface="Roboto" pitchFamily="2" charset="0"/>
      <p:regular r:id="rId14"/>
      <p:bold r:id="rId15"/>
      <p:italic r:id="rId16"/>
      <p:boldItalic r:id="rId17"/>
    </p:embeddedFont>
    <p:embeddedFont>
      <p:font typeface="Roboto Medium" pitchFamily="2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8D9B"/>
    <a:srgbClr val="315D64"/>
    <a:srgbClr val="F2BD38"/>
    <a:srgbClr val="F15A4F"/>
    <a:srgbClr val="00B9AD"/>
    <a:srgbClr val="007BC8"/>
    <a:srgbClr val="B43F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AB73715-C3FB-48EC-8B6A-326BA888E1D5}">
  <a:tblStyle styleId="{FAB73715-C3FB-48EC-8B6A-326BA888E1D5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23"/>
    <p:restoredTop sz="94710"/>
  </p:normalViewPr>
  <p:slideViewPr>
    <p:cSldViewPr snapToGrid="0" snapToObjects="1">
      <p:cViewPr varScale="1">
        <p:scale>
          <a:sx n="129" d="100"/>
          <a:sy n="129" d="100"/>
        </p:scale>
        <p:origin x="132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60" d="100"/>
          <a:sy n="160" d="100"/>
        </p:scale>
        <p:origin x="6664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10934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" name="Google Shape;17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338208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4" name="Google Shape;540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05" name="Google Shape;5405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56040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5740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451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7" name="Google Shape;513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38" name="Google Shape;513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692199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0" name="Google Shape;526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1" name="Google Shape;5261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04924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46600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1" name="Google Shape;21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271339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0" name="Google Shape;20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10520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8" name="Google Shape;531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19" name="Google Shape;5319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34249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- Right">
  <p:cSld name="CUSTOM_8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55975" y="2412225"/>
            <a:ext cx="4248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5000"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title" idx="2"/>
          </p:nvPr>
        </p:nvSpPr>
        <p:spPr>
          <a:xfrm>
            <a:off x="463975" y="2826650"/>
            <a:ext cx="4032000" cy="20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A0A0"/>
              </a:buClr>
              <a:buSzPts val="1600"/>
              <a:buFont typeface="Roboto"/>
              <a:buNone/>
              <a:defRPr sz="1600">
                <a:solidFill>
                  <a:srgbClr val="A0A0A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 slide">
  <p:cSld name="CUSTOM_7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67675" y="413175"/>
            <a:ext cx="8703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400"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title" idx="2"/>
          </p:nvPr>
        </p:nvSpPr>
        <p:spPr>
          <a:xfrm>
            <a:off x="367675" y="909675"/>
            <a:ext cx="7553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A0A0"/>
              </a:buClr>
              <a:buSzPts val="2600"/>
              <a:buNone/>
              <a:defRPr sz="2000">
                <a:solidFill>
                  <a:srgbClr val="A0A0A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slide with title and text left">
  <p:cSld name="CUSTOM_9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5083800" y="341650"/>
            <a:ext cx="3638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400"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1"/>
          </p:nvPr>
        </p:nvSpPr>
        <p:spPr>
          <a:xfrm>
            <a:off x="5083800" y="1488100"/>
            <a:ext cx="3638400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●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○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2385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2385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115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115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○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04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200"/>
              <a:buFont typeface="Roboto"/>
              <a:buChar char="■"/>
              <a:def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2"/>
          </p:nvPr>
        </p:nvSpPr>
        <p:spPr>
          <a:xfrm>
            <a:off x="5083800" y="3817300"/>
            <a:ext cx="3638400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●"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302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○"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2385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■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2385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●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○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■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115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115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○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048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■"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Google Shape;27;p6"/>
          <p:cNvSpPr/>
          <p:nvPr/>
        </p:nvSpPr>
        <p:spPr>
          <a:xfrm>
            <a:off x="5074251" y="3817300"/>
            <a:ext cx="3760500" cy="1060800"/>
          </a:xfrm>
          <a:prstGeom prst="rect">
            <a:avLst/>
          </a:prstGeom>
          <a:solidFill>
            <a:srgbClr val="00B9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6"/>
          <p:cNvSpPr txBox="1">
            <a:spLocks noGrp="1"/>
          </p:cNvSpPr>
          <p:nvPr>
            <p:ph type="subTitle" idx="3"/>
          </p:nvPr>
        </p:nvSpPr>
        <p:spPr>
          <a:xfrm>
            <a:off x="5191125" y="3836250"/>
            <a:ext cx="3526800" cy="104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3 column slide">
  <p:cSld name="CUSTOM_1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795448" y="21359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sz="1800" b="1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title" idx="2"/>
          </p:nvPr>
        </p:nvSpPr>
        <p:spPr>
          <a:xfrm>
            <a:off x="795300" y="2632400"/>
            <a:ext cx="2358300" cy="23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6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title" idx="3"/>
          </p:nvPr>
        </p:nvSpPr>
        <p:spPr>
          <a:xfrm>
            <a:off x="3543711" y="21359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sz="1800" b="1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title" idx="4"/>
          </p:nvPr>
        </p:nvSpPr>
        <p:spPr>
          <a:xfrm>
            <a:off x="3543638" y="2632400"/>
            <a:ext cx="2358300" cy="23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6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title" idx="5"/>
          </p:nvPr>
        </p:nvSpPr>
        <p:spPr>
          <a:xfrm>
            <a:off x="6292048" y="21359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sz="1800" b="1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title" idx="6"/>
          </p:nvPr>
        </p:nvSpPr>
        <p:spPr>
          <a:xfrm>
            <a:off x="6291975" y="2632400"/>
            <a:ext cx="2358300" cy="23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6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43" name="Google Shape;43;p8"/>
          <p:cNvCxnSpPr/>
          <p:nvPr/>
        </p:nvCxnSpPr>
        <p:spPr>
          <a:xfrm>
            <a:off x="3363029" y="2443344"/>
            <a:ext cx="0" cy="1391100"/>
          </a:xfrm>
          <a:prstGeom prst="straightConnector1">
            <a:avLst/>
          </a:prstGeom>
          <a:noFill/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4" name="Google Shape;44;p8"/>
          <p:cNvCxnSpPr/>
          <p:nvPr/>
        </p:nvCxnSpPr>
        <p:spPr>
          <a:xfrm>
            <a:off x="6082548" y="2443344"/>
            <a:ext cx="0" cy="1391100"/>
          </a:xfrm>
          <a:prstGeom prst="straightConnector1">
            <a:avLst/>
          </a:prstGeom>
          <a:noFill/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" name="Google Shape;45;p8"/>
          <p:cNvSpPr txBox="1">
            <a:spLocks noGrp="1"/>
          </p:cNvSpPr>
          <p:nvPr>
            <p:ph type="title" idx="7"/>
          </p:nvPr>
        </p:nvSpPr>
        <p:spPr>
          <a:xfrm>
            <a:off x="1202925" y="466625"/>
            <a:ext cx="6738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3000"/>
              <a:buFont typeface="Roboto"/>
              <a:buNone/>
              <a:defRPr sz="3000"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6 columns slide">
  <p:cSld name="CUSTOM_3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 txBox="1">
            <a:spLocks noGrp="1"/>
          </p:cNvSpPr>
          <p:nvPr>
            <p:ph type="title"/>
          </p:nvPr>
        </p:nvSpPr>
        <p:spPr>
          <a:xfrm>
            <a:off x="795448" y="18431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sz="1400" b="1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title" idx="2"/>
          </p:nvPr>
        </p:nvSpPr>
        <p:spPr>
          <a:xfrm>
            <a:off x="795300" y="2187200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title" idx="3"/>
          </p:nvPr>
        </p:nvSpPr>
        <p:spPr>
          <a:xfrm>
            <a:off x="3543711" y="18431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sz="1400" b="1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title" idx="4"/>
          </p:nvPr>
        </p:nvSpPr>
        <p:spPr>
          <a:xfrm>
            <a:off x="3543638" y="2187200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title" idx="5"/>
          </p:nvPr>
        </p:nvSpPr>
        <p:spPr>
          <a:xfrm>
            <a:off x="6292048" y="18431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sz="1400" b="1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 idx="6"/>
          </p:nvPr>
        </p:nvSpPr>
        <p:spPr>
          <a:xfrm>
            <a:off x="6291975" y="2187200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53" name="Google Shape;53;p9"/>
          <p:cNvCxnSpPr/>
          <p:nvPr/>
        </p:nvCxnSpPr>
        <p:spPr>
          <a:xfrm>
            <a:off x="3363025" y="1735807"/>
            <a:ext cx="0" cy="2973600"/>
          </a:xfrm>
          <a:prstGeom prst="straightConnector1">
            <a:avLst/>
          </a:prstGeom>
          <a:noFill/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4" name="Google Shape;54;p9"/>
          <p:cNvCxnSpPr/>
          <p:nvPr/>
        </p:nvCxnSpPr>
        <p:spPr>
          <a:xfrm>
            <a:off x="6082550" y="1735807"/>
            <a:ext cx="0" cy="2973600"/>
          </a:xfrm>
          <a:prstGeom prst="straightConnector1">
            <a:avLst/>
          </a:prstGeom>
          <a:noFill/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5" name="Google Shape;55;p9"/>
          <p:cNvSpPr txBox="1">
            <a:spLocks noGrp="1"/>
          </p:cNvSpPr>
          <p:nvPr>
            <p:ph type="title" idx="7"/>
          </p:nvPr>
        </p:nvSpPr>
        <p:spPr>
          <a:xfrm>
            <a:off x="795448" y="3425725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sz="1400" b="1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title" idx="8"/>
          </p:nvPr>
        </p:nvSpPr>
        <p:spPr>
          <a:xfrm>
            <a:off x="795300" y="3769825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title" idx="9"/>
          </p:nvPr>
        </p:nvSpPr>
        <p:spPr>
          <a:xfrm>
            <a:off x="3543711" y="3425725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sz="1400" b="1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title" idx="13"/>
          </p:nvPr>
        </p:nvSpPr>
        <p:spPr>
          <a:xfrm>
            <a:off x="3543638" y="3769825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title" idx="14"/>
          </p:nvPr>
        </p:nvSpPr>
        <p:spPr>
          <a:xfrm>
            <a:off x="6292048" y="3425725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sz="1400" b="1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title" idx="15"/>
          </p:nvPr>
        </p:nvSpPr>
        <p:spPr>
          <a:xfrm>
            <a:off x="6291975" y="3769825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title" idx="16"/>
          </p:nvPr>
        </p:nvSpPr>
        <p:spPr>
          <a:xfrm>
            <a:off x="1202925" y="466625"/>
            <a:ext cx="6738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3000"/>
              <a:buFont typeface="Roboto"/>
              <a:buNone/>
              <a:defRPr sz="3000"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ty slide 4">
  <p:cSld name="CUSTOM_12_4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2"/>
          <p:cNvSpPr txBox="1">
            <a:spLocks noGrp="1"/>
          </p:cNvSpPr>
          <p:nvPr>
            <p:ph type="title"/>
          </p:nvPr>
        </p:nvSpPr>
        <p:spPr>
          <a:xfrm>
            <a:off x="5083800" y="206100"/>
            <a:ext cx="3638400" cy="12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4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body" idx="1"/>
          </p:nvPr>
        </p:nvSpPr>
        <p:spPr>
          <a:xfrm>
            <a:off x="5083800" y="1488100"/>
            <a:ext cx="3638400" cy="30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●"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302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○"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238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■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238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●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○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■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11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11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○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048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■"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CUSTOM_11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>
            <a:spLocks noGrp="1"/>
          </p:cNvSpPr>
          <p:nvPr>
            <p:ph type="title"/>
          </p:nvPr>
        </p:nvSpPr>
        <p:spPr>
          <a:xfrm>
            <a:off x="795300" y="388150"/>
            <a:ext cx="7553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800"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 image and title">
  <p:cSld name="CUSTOM_14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>
            <a:spLocks noGrp="1"/>
          </p:cNvSpPr>
          <p:nvPr>
            <p:ph type="title"/>
          </p:nvPr>
        </p:nvSpPr>
        <p:spPr>
          <a:xfrm>
            <a:off x="5083800" y="1332250"/>
            <a:ext cx="3638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400"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5" name="Google Shape;125;p23"/>
          <p:cNvSpPr txBox="1">
            <a:spLocks noGrp="1"/>
          </p:cNvSpPr>
          <p:nvPr>
            <p:ph type="body" idx="1"/>
          </p:nvPr>
        </p:nvSpPr>
        <p:spPr>
          <a:xfrm>
            <a:off x="5083800" y="2478700"/>
            <a:ext cx="3638400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●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○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2385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2385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115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115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○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04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200"/>
              <a:buFont typeface="Roboto"/>
              <a:buChar char="■"/>
              <a:def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 image and title 1">
  <p:cSld name="CUSTOM_14_1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4"/>
          <p:cNvSpPr txBox="1">
            <a:spLocks noGrp="1"/>
          </p:cNvSpPr>
          <p:nvPr>
            <p:ph type="title"/>
          </p:nvPr>
        </p:nvSpPr>
        <p:spPr>
          <a:xfrm>
            <a:off x="5083800" y="1332250"/>
            <a:ext cx="3638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400"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0" name="Google Shape;130;p24"/>
          <p:cNvSpPr txBox="1">
            <a:spLocks noGrp="1"/>
          </p:cNvSpPr>
          <p:nvPr>
            <p:ph type="body" idx="1"/>
          </p:nvPr>
        </p:nvSpPr>
        <p:spPr>
          <a:xfrm>
            <a:off x="5083800" y="2478700"/>
            <a:ext cx="3638400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●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302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○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238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238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11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11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○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048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200"/>
              <a:buFont typeface="Roboto"/>
              <a:buChar char="■"/>
              <a:def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31" name="Google Shape;131;p24"/>
          <p:cNvCxnSpPr/>
          <p:nvPr/>
        </p:nvCxnSpPr>
        <p:spPr>
          <a:xfrm>
            <a:off x="5161825" y="1160825"/>
            <a:ext cx="1140000" cy="0"/>
          </a:xfrm>
          <a:prstGeom prst="straightConnector1">
            <a:avLst/>
          </a:prstGeom>
          <a:noFill/>
          <a:ln w="19050" cap="flat" cmpd="sng">
            <a:solidFill>
              <a:srgbClr val="19344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95300" y="695225"/>
            <a:ext cx="7553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boto Medium"/>
              <a:buNone/>
              <a:defRPr sz="26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sz="28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sz="28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sz="28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sz="28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sz="28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sz="28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sz="28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sz="28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285225" y="1668825"/>
            <a:ext cx="6402900" cy="26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Char char="●"/>
              <a:defRPr sz="1600" b="0" i="0" u="none" strike="noStrike" cap="non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302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Char char="○"/>
              <a:defRPr sz="1600" b="0" i="0" u="none" strike="noStrike" cap="non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238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500"/>
              <a:buFont typeface="Roboto"/>
              <a:buChar char="■"/>
              <a:defRPr sz="1500" b="0" i="0" u="none" strike="noStrike" cap="non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238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500"/>
              <a:buFont typeface="Roboto"/>
              <a:buChar char="●"/>
              <a:defRPr sz="1500" b="0" i="0" u="none" strike="noStrike" cap="non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11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Font typeface="Roboto"/>
              <a:buChar char="●"/>
              <a:defRPr sz="1300" b="0" i="0" u="none" strike="noStrike" cap="non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11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048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4" r:id="rId4"/>
    <p:sldLayoutId id="2147483655" r:id="rId5"/>
    <p:sldLayoutId id="2147483658" r:id="rId6"/>
    <p:sldLayoutId id="2147483664" r:id="rId7"/>
    <p:sldLayoutId id="2147483669" r:id="rId8"/>
    <p:sldLayoutId id="214748367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nada.ca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1100"/>
            </a:pPr>
            <a:r>
              <a:rPr lang="en-CA" sz="3200" dirty="0"/>
              <a:t>The Municipal Pension Plan and You</a:t>
            </a:r>
            <a:endParaRPr dirty="0"/>
          </a:p>
        </p:txBody>
      </p:sp>
      <p:sp>
        <p:nvSpPr>
          <p:cNvPr id="178" name="Google Shape;178;p33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1800" dirty="0">
                <a:solidFill>
                  <a:schemeClr val="accent5"/>
                </a:solidFill>
              </a:rPr>
              <a:t>Information for former contract support service workers, returning to health authority employment </a:t>
            </a:r>
            <a:endParaRPr sz="1800" dirty="0">
              <a:solidFill>
                <a:schemeClr val="accent5"/>
              </a:solidFill>
            </a:endParaRPr>
          </a:p>
        </p:txBody>
      </p:sp>
      <p:pic>
        <p:nvPicPr>
          <p:cNvPr id="179" name="Google Shape;179;p33"/>
          <p:cNvPicPr preferRelativeResize="0"/>
          <p:nvPr/>
        </p:nvPicPr>
        <p:blipFill rotWithShape="1">
          <a:blip r:embed="rId3"/>
          <a:srcRect t="20830" r="398" b="-14899"/>
          <a:stretch/>
        </p:blipFill>
        <p:spPr>
          <a:xfrm>
            <a:off x="0" y="1642986"/>
            <a:ext cx="9143366" cy="5737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1AFD51-7744-8C4D-9EFB-ED70A1B93B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4184" y="1045216"/>
            <a:ext cx="933659" cy="93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7013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26;p23">
            <a:extLst>
              <a:ext uri="{FF2B5EF4-FFF2-40B4-BE49-F238E27FC236}">
                <a16:creationId xmlns:a16="http://schemas.microsoft.com/office/drawing/2014/main" id="{C8A35B27-4239-2B49-BA85-FFEA7F69FBF5}"/>
              </a:ext>
            </a:extLst>
          </p:cNvPr>
          <p:cNvSpPr/>
          <p:nvPr/>
        </p:nvSpPr>
        <p:spPr>
          <a:xfrm>
            <a:off x="0" y="0"/>
            <a:ext cx="4457400" cy="5143500"/>
          </a:xfrm>
          <a:prstGeom prst="rect">
            <a:avLst/>
          </a:prstGeom>
          <a:solidFill>
            <a:srgbClr val="518D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1" name="Google Shape;5321;p54"/>
          <p:cNvSpPr txBox="1">
            <a:spLocks noGrp="1"/>
          </p:cNvSpPr>
          <p:nvPr>
            <p:ph type="title"/>
          </p:nvPr>
        </p:nvSpPr>
        <p:spPr>
          <a:xfrm>
            <a:off x="327378" y="379988"/>
            <a:ext cx="346557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800" dirty="0">
                <a:solidFill>
                  <a:schemeClr val="bg1"/>
                </a:solidFill>
              </a:rPr>
              <a:t>More info on the MPP</a:t>
            </a:r>
            <a:endParaRPr sz="4800" dirty="0">
              <a:solidFill>
                <a:schemeClr val="bg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dirty="0"/>
          </a:p>
        </p:txBody>
      </p:sp>
      <p:sp>
        <p:nvSpPr>
          <p:cNvPr id="5322" name="Google Shape;5322;p54"/>
          <p:cNvSpPr txBox="1">
            <a:spLocks noGrp="1"/>
          </p:cNvSpPr>
          <p:nvPr>
            <p:ph type="body" idx="1"/>
          </p:nvPr>
        </p:nvSpPr>
        <p:spPr>
          <a:xfrm>
            <a:off x="4865511" y="462844"/>
            <a:ext cx="4041422" cy="3905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sz="1800" dirty="0"/>
              <a:t>Pension Corporation staff can help you find out if you are already a member from past work, and answer your questions.  </a:t>
            </a:r>
          </a:p>
          <a:p>
            <a:pPr marL="0" indent="0">
              <a:buNone/>
            </a:pPr>
            <a:endParaRPr lang="en-US" sz="600" dirty="0"/>
          </a:p>
          <a:p>
            <a:pPr marL="0" indent="0">
              <a:buNone/>
            </a:pPr>
            <a:r>
              <a:rPr lang="en-US" sz="1800" b="1" dirty="0"/>
              <a:t>MPP phone: </a:t>
            </a:r>
            <a:r>
              <a:rPr lang="en-US" sz="1800" dirty="0"/>
              <a:t>1-800-668-6335 (weekdays)</a:t>
            </a:r>
          </a:p>
          <a:p>
            <a:pPr marL="0" indent="0">
              <a:buNone/>
            </a:pPr>
            <a:r>
              <a:rPr lang="en-US" sz="1800" b="1" dirty="0"/>
              <a:t>MPP website: </a:t>
            </a:r>
            <a:r>
              <a:rPr lang="en-US" sz="1800" dirty="0"/>
              <a:t>mpp.pensionsbc.ca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800" dirty="0"/>
              <a:t>The MPP website has “My Account” which you can use to determine your pension amounts as you continue working for employer(s) in the MPP.</a:t>
            </a:r>
          </a:p>
          <a:p>
            <a:pPr marL="0" indent="0">
              <a:buNone/>
            </a:pPr>
            <a:endParaRPr lang="en-US" dirty="0"/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dirty="0"/>
          </a:p>
        </p:txBody>
      </p:sp>
      <p:pic>
        <p:nvPicPr>
          <p:cNvPr id="5323" name="Google Shape;5323;p54"/>
          <p:cNvPicPr preferRelativeResize="0"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7" t="5466" r="2197" b="11089"/>
          <a:stretch/>
        </p:blipFill>
        <p:spPr>
          <a:xfrm>
            <a:off x="327378" y="2246488"/>
            <a:ext cx="4007556" cy="256257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67111" y="835378"/>
            <a:ext cx="2077156" cy="6886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07" name="Google Shape;5407;p59"/>
          <p:cNvSpPr txBox="1">
            <a:spLocks noGrp="1"/>
          </p:cNvSpPr>
          <p:nvPr>
            <p:ph type="title"/>
          </p:nvPr>
        </p:nvSpPr>
        <p:spPr>
          <a:xfrm>
            <a:off x="4632244" y="3512950"/>
            <a:ext cx="3638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s" sz="3500" dirty="0">
                <a:solidFill>
                  <a:srgbClr val="F2BD38"/>
                </a:solidFill>
              </a:rPr>
              <a:t>Thank you! </a:t>
            </a:r>
            <a:endParaRPr sz="3500" dirty="0">
              <a:solidFill>
                <a:srgbClr val="F2BD38"/>
              </a:solidFill>
            </a:endParaRPr>
          </a:p>
        </p:txBody>
      </p:sp>
      <p:sp>
        <p:nvSpPr>
          <p:cNvPr id="5408" name="Google Shape;5408;p59"/>
          <p:cNvSpPr txBox="1">
            <a:spLocks noGrp="1"/>
          </p:cNvSpPr>
          <p:nvPr>
            <p:ph type="body" idx="1"/>
          </p:nvPr>
        </p:nvSpPr>
        <p:spPr>
          <a:xfrm>
            <a:off x="4632244" y="625175"/>
            <a:ext cx="3638400" cy="18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en-US" sz="2000" b="1" dirty="0"/>
              <a:t>You can get help from your HEU staff rep at regional or provincial offices at:  </a:t>
            </a:r>
          </a:p>
          <a:p>
            <a:pPr marL="0" lvl="0" indent="0">
              <a:buClr>
                <a:schemeClr val="dk1"/>
              </a:buClr>
              <a:buSzPts val="1100"/>
              <a:buNone/>
            </a:pPr>
            <a:endParaRPr lang="en-US" sz="2000" dirty="0"/>
          </a:p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en-US" sz="2000" dirty="0"/>
              <a:t>Email: heu@heu.org </a:t>
            </a:r>
          </a:p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en-US" sz="2000" dirty="0"/>
              <a:t>Phone: 1-800-663-5813</a:t>
            </a:r>
            <a:endParaRPr sz="2000" dirty="0"/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BCCC50-9F5A-D246-81C7-DD6A893002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762" t="35" r="11331" b="35"/>
          <a:stretch/>
        </p:blipFill>
        <p:spPr>
          <a:xfrm flipH="1">
            <a:off x="0" y="0"/>
            <a:ext cx="4320000" cy="5144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22A0C0-EE68-B847-A729-B850F6FFB3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6985" y="3332470"/>
            <a:ext cx="933659" cy="93365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78400" y="3489684"/>
            <a:ext cx="3856350" cy="1388416"/>
          </a:xfrm>
          <a:prstGeom prst="rect">
            <a:avLst/>
          </a:prstGeom>
          <a:solidFill>
            <a:srgbClr val="00B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4" name="Google Shape;184;p34"/>
          <p:cNvSpPr/>
          <p:nvPr/>
        </p:nvSpPr>
        <p:spPr>
          <a:xfrm>
            <a:off x="4978401" y="3489685"/>
            <a:ext cx="3856350" cy="1388415"/>
          </a:xfrm>
          <a:prstGeom prst="rect">
            <a:avLst/>
          </a:prstGeom>
          <a:solidFill>
            <a:srgbClr val="518D9B">
              <a:alpha val="37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34"/>
          <p:cNvSpPr txBox="1">
            <a:spLocks noGrp="1"/>
          </p:cNvSpPr>
          <p:nvPr>
            <p:ph type="title"/>
          </p:nvPr>
        </p:nvSpPr>
        <p:spPr>
          <a:xfrm>
            <a:off x="4888089" y="191911"/>
            <a:ext cx="4165600" cy="1050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CA" sz="2000" dirty="0"/>
              <a:t>Municipal Pension Plan(MPP) – A paycheque for life!</a:t>
            </a:r>
            <a:endParaRPr sz="2000" dirty="0">
              <a:solidFill>
                <a:schemeClr val="tx1"/>
              </a:solidFill>
            </a:endParaRPr>
          </a:p>
        </p:txBody>
      </p:sp>
      <p:sp>
        <p:nvSpPr>
          <p:cNvPr id="188" name="Google Shape;188;p34"/>
          <p:cNvSpPr txBox="1">
            <a:spLocks noGrp="1"/>
          </p:cNvSpPr>
          <p:nvPr>
            <p:ph type="body" idx="2"/>
          </p:nvPr>
        </p:nvSpPr>
        <p:spPr>
          <a:xfrm>
            <a:off x="4971250" y="3489686"/>
            <a:ext cx="3863500" cy="13884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n-US" b="1" dirty="0"/>
              <a:t>Unions and people advocating together won the right for a defined benefit pension plan – increasingly rare in Canada</a:t>
            </a:r>
          </a:p>
        </p:txBody>
      </p:sp>
      <p:pic>
        <p:nvPicPr>
          <p:cNvPr id="187" name="Google Shape;187;p34"/>
          <p:cNvPicPr preferRelativeResize="0"/>
          <p:nvPr/>
        </p:nvPicPr>
        <p:blipFill rotWithShape="1">
          <a:blip r:embed="rId3"/>
          <a:srcRect l="21679" r="17025"/>
          <a:stretch/>
        </p:blipFill>
        <p:spPr>
          <a:xfrm>
            <a:off x="0" y="-6381"/>
            <a:ext cx="4741200" cy="514988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5289;p51">
            <a:extLst>
              <a:ext uri="{FF2B5EF4-FFF2-40B4-BE49-F238E27FC236}">
                <a16:creationId xmlns:a16="http://schemas.microsoft.com/office/drawing/2014/main" id="{B6190FE1-08DA-2047-8BDB-B3F9521662F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83800" y="857956"/>
            <a:ext cx="3638400" cy="26317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lnSpc>
                <a:spcPct val="100000"/>
              </a:lnSpc>
              <a:spcAft>
                <a:spcPts val="700"/>
              </a:spcAft>
              <a:buClr>
                <a:schemeClr val="dk1"/>
              </a:buClr>
            </a:pPr>
            <a:r>
              <a:rPr lang="en-US" dirty="0">
                <a:solidFill>
                  <a:schemeClr val="tx1"/>
                </a:solidFill>
              </a:rPr>
              <a:t>You have worked hard and deserve  to have some income security in your older years</a:t>
            </a:r>
          </a:p>
          <a:p>
            <a:pPr marL="285750" indent="-285750">
              <a:lnSpc>
                <a:spcPct val="100000"/>
              </a:lnSpc>
              <a:spcAft>
                <a:spcPts val="700"/>
              </a:spcAft>
              <a:buClr>
                <a:schemeClr val="dk1"/>
              </a:buClr>
            </a:pPr>
            <a:r>
              <a:rPr lang="en-US" dirty="0">
                <a:solidFill>
                  <a:schemeClr val="tx1"/>
                </a:solidFill>
              </a:rPr>
              <a:t>After your wages, the pension plan can be the 2nd most valuable asset you earn</a:t>
            </a:r>
          </a:p>
          <a:p>
            <a:pPr marL="285750" indent="-285750">
              <a:lnSpc>
                <a:spcPct val="100000"/>
              </a:lnSpc>
              <a:spcAft>
                <a:spcPts val="700"/>
              </a:spcAft>
              <a:buClr>
                <a:schemeClr val="dk1"/>
              </a:buClr>
            </a:pPr>
            <a:r>
              <a:rPr lang="en-US" dirty="0">
                <a:solidFill>
                  <a:schemeClr val="tx1"/>
                </a:solidFill>
              </a:rPr>
              <a:t>MPP is a defined benefit plan – lifetime pension is guaranteed for your life and possibly your family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7B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Google Shape;198;p33">
            <a:extLst>
              <a:ext uri="{FF2B5EF4-FFF2-40B4-BE49-F238E27FC236}">
                <a16:creationId xmlns:a16="http://schemas.microsoft.com/office/drawing/2014/main" id="{B437C6E0-A035-D743-B2EF-BB569691C0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9644" y="304798"/>
            <a:ext cx="8398933" cy="6574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3600" dirty="0">
                <a:solidFill>
                  <a:schemeClr val="bg1"/>
                </a:solidFill>
              </a:rPr>
              <a:t>What is the </a:t>
            </a:r>
            <a:r>
              <a:rPr lang="en-US" sz="36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Municipal Pension Plan?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endParaRPr sz="36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E9B99C-4EA8-3648-991D-8D9620AD792C}"/>
              </a:ext>
            </a:extLst>
          </p:cNvPr>
          <p:cNvSpPr txBox="1"/>
          <p:nvPr/>
        </p:nvSpPr>
        <p:spPr>
          <a:xfrm>
            <a:off x="1022519" y="1267035"/>
            <a:ext cx="7297392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 MPP 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is one of several public sector pension plans in British Columbia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You </a:t>
            </a:r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join the plan 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by working for an employer in the MPP 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Both you and your employer contribute 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while you are working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7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478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1226" y="0"/>
            <a:ext cx="9165225" cy="5143500"/>
          </a:xfrm>
          <a:prstGeom prst="rect">
            <a:avLst/>
          </a:prstGeom>
          <a:solidFill>
            <a:srgbClr val="518D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7" y="413175"/>
            <a:ext cx="8455376" cy="572700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MPP:</a:t>
            </a:r>
            <a:r>
              <a:rPr lang="en-US" sz="36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a dependable benefit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>
          <a:xfrm>
            <a:off x="774075" y="1383035"/>
            <a:ext cx="7553400" cy="2905969"/>
          </a:xfrm>
        </p:spPr>
        <p:txBody>
          <a:bodyPr/>
          <a:lstStyle/>
          <a:p>
            <a:b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b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br>
              <a:rPr lang="en-US" sz="7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b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74074" y="1399050"/>
            <a:ext cx="76813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When you retire </a:t>
            </a:r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 Plan guarantees you a monthly payment</a:t>
            </a:r>
            <a:r>
              <a:rPr lang="en-US" sz="2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that you can depend on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It’s </a:t>
            </a:r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secure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and worry-free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You </a:t>
            </a:r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retire knowing what your pension income will be</a:t>
            </a:r>
          </a:p>
        </p:txBody>
      </p:sp>
    </p:spTree>
    <p:extLst>
      <p:ext uri="{BB962C8B-B14F-4D97-AF65-F5344CB8AC3E}">
        <p14:creationId xmlns:p14="http://schemas.microsoft.com/office/powerpoint/2010/main" val="1155157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2B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050278" y="1455515"/>
            <a:ext cx="4213190" cy="32632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40" name="Google Shape;5140;p43"/>
          <p:cNvSpPr txBox="1">
            <a:spLocks noGrp="1"/>
          </p:cNvSpPr>
          <p:nvPr>
            <p:ph type="title"/>
          </p:nvPr>
        </p:nvSpPr>
        <p:spPr>
          <a:xfrm>
            <a:off x="598311" y="243858"/>
            <a:ext cx="7750389" cy="603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s" sz="5400" dirty="0">
                <a:solidFill>
                  <a:schemeClr val="bg1"/>
                </a:solidFill>
              </a:rPr>
              <a:t>The Pension Formula</a:t>
            </a:r>
            <a:endParaRPr sz="5400" dirty="0">
              <a:solidFill>
                <a:schemeClr val="bg1"/>
              </a:solidFill>
            </a:endParaRPr>
          </a:p>
        </p:txBody>
      </p:sp>
      <p:sp>
        <p:nvSpPr>
          <p:cNvPr id="5146" name="Google Shape;5146;p43"/>
          <p:cNvSpPr txBox="1"/>
          <p:nvPr/>
        </p:nvSpPr>
        <p:spPr>
          <a:xfrm>
            <a:off x="4182533" y="4005797"/>
            <a:ext cx="3826933" cy="526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F15A4F"/>
                </a:solidFill>
                <a:latin typeface="Roboto"/>
                <a:ea typeface="Roboto"/>
                <a:cs typeface="Roboto"/>
                <a:sym typeface="Roboto"/>
              </a:rPr>
              <a:t>1.9%</a:t>
            </a:r>
            <a:endParaRPr sz="1600" b="1" i="0" u="none" strike="noStrike" cap="none" dirty="0">
              <a:solidFill>
                <a:srgbClr val="F15A4F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>
              <a:buSzPts val="1400"/>
            </a:pPr>
            <a:r>
              <a:rPr lang="en-CA" sz="1600" dirty="0">
                <a:solidFill>
                  <a:schemeClr val="bg1">
                    <a:lumMod val="50000"/>
                  </a:schemeClr>
                </a:solidFill>
              </a:rPr>
              <a:t>(beginning Jan 1, 2022)</a:t>
            </a:r>
          </a:p>
        </p:txBody>
      </p:sp>
      <p:sp>
        <p:nvSpPr>
          <p:cNvPr id="5147" name="Google Shape;5147;p43"/>
          <p:cNvSpPr txBox="1"/>
          <p:nvPr/>
        </p:nvSpPr>
        <p:spPr>
          <a:xfrm>
            <a:off x="4233334" y="2630541"/>
            <a:ext cx="3826933" cy="819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B43F97"/>
                </a:solidFill>
                <a:latin typeface="Roboto"/>
                <a:ea typeface="Roboto"/>
                <a:cs typeface="Roboto"/>
                <a:sym typeface="Roboto"/>
              </a:rPr>
              <a:t>Average best 5 years</a:t>
            </a:r>
            <a:endParaRPr sz="1600" b="1" i="0" u="none" strike="noStrike" cap="none" dirty="0">
              <a:solidFill>
                <a:srgbClr val="B43F97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>
              <a:buSzPts val="1400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 average of your 5 best income years (HAS)</a:t>
            </a:r>
            <a:endParaRPr lang="en-CA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48" name="Google Shape;5148;p43"/>
          <p:cNvSpPr txBox="1"/>
          <p:nvPr/>
        </p:nvSpPr>
        <p:spPr>
          <a:xfrm>
            <a:off x="620890" y="1091335"/>
            <a:ext cx="3285065" cy="3511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" sz="3600" b="1" dirty="0">
                <a:solidFill>
                  <a:schemeClr val="bg1"/>
                </a:solidFill>
                <a:latin typeface="Roboto" panose="02000000000000000000" charset="0"/>
                <a:ea typeface="Roboto" panose="02000000000000000000" charset="0"/>
                <a:cs typeface="Roboto"/>
                <a:sym typeface="Roboto"/>
              </a:rPr>
              <a:t>Y</a:t>
            </a:r>
            <a:r>
              <a:rPr lang="es" sz="3600" b="1" i="0" u="none" strike="noStrike" cap="none" dirty="0">
                <a:solidFill>
                  <a:schemeClr val="bg1"/>
                </a:solidFill>
                <a:latin typeface="Roboto" panose="02000000000000000000" charset="0"/>
                <a:ea typeface="Roboto" panose="02000000000000000000" charset="0"/>
                <a:cs typeface="Roboto"/>
                <a:sym typeface="Roboto"/>
              </a:rPr>
              <a:t>our</a:t>
            </a:r>
            <a:r>
              <a:rPr lang="es" sz="3600" b="1" dirty="0">
                <a:solidFill>
                  <a:schemeClr val="bg1"/>
                </a:solidFill>
                <a:latin typeface="Roboto" panose="02000000000000000000" charset="0"/>
                <a:ea typeface="Roboto" panose="02000000000000000000" charset="0"/>
                <a:cs typeface="Roboto"/>
                <a:sym typeface="Roboto"/>
              </a:rPr>
              <a:t> pension is determined by a formula:</a:t>
            </a:r>
            <a:endParaRPr lang="en-CA" sz="3600" b="1" dirty="0">
              <a:solidFill>
                <a:schemeClr val="bg1"/>
              </a:solidFill>
              <a:latin typeface="Roboto" panose="02000000000000000000" charset="0"/>
              <a:ea typeface="Roboto" panose="02000000000000000000" charset="0"/>
            </a:endParaRPr>
          </a:p>
        </p:txBody>
      </p:sp>
      <p:sp>
        <p:nvSpPr>
          <p:cNvPr id="5149" name="Google Shape;5149;p43"/>
          <p:cNvSpPr txBox="1"/>
          <p:nvPr/>
        </p:nvSpPr>
        <p:spPr>
          <a:xfrm>
            <a:off x="4233334" y="1455516"/>
            <a:ext cx="3725334" cy="695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1" dirty="0">
                <a:solidFill>
                  <a:srgbClr val="F15A4F"/>
                </a:solidFill>
                <a:latin typeface="Roboto" panose="02000000000000000000" charset="0"/>
                <a:ea typeface="Roboto" panose="02000000000000000000" charset="0"/>
                <a:cs typeface="Roboto"/>
                <a:sym typeface="Roboto"/>
              </a:rPr>
              <a:t>Your service</a:t>
            </a:r>
            <a:endParaRPr sz="1600" b="1" i="0" u="none" strike="noStrike" cap="none" dirty="0">
              <a:solidFill>
                <a:srgbClr val="F15A4F"/>
              </a:solidFill>
              <a:latin typeface="Roboto" panose="02000000000000000000" charset="0"/>
              <a:ea typeface="Roboto" panose="02000000000000000000" charset="0"/>
              <a:cs typeface="Roboto"/>
              <a:sym typeface="Roboto"/>
            </a:endParaRPr>
          </a:p>
          <a:p>
            <a:pPr algn="ctr">
              <a:buSzPts val="1400"/>
            </a:pPr>
            <a:r>
              <a:rPr lang="en-CA" sz="1600" dirty="0">
                <a:solidFill>
                  <a:schemeClr val="bg1">
                    <a:lumMod val="50000"/>
                  </a:schemeClr>
                </a:solidFill>
                <a:latin typeface="Roboto" panose="02000000000000000000" charset="0"/>
                <a:ea typeface="Roboto" panose="02000000000000000000" charset="0"/>
              </a:rPr>
              <a:t>years &amp; months of pensionable service</a:t>
            </a:r>
            <a:r>
              <a:rPr lang="es" sz="1600" dirty="0">
                <a:solidFill>
                  <a:srgbClr val="858585"/>
                </a:solidFill>
                <a:latin typeface="Roboto" panose="02000000000000000000" charset="0"/>
                <a:ea typeface="Roboto" panose="02000000000000000000" charset="0"/>
                <a:cs typeface="Roboto"/>
                <a:sym typeface="Roboto"/>
              </a:rPr>
              <a:t> </a:t>
            </a:r>
            <a:endParaRPr sz="1600" b="0" i="0" u="none" strike="noStrike" cap="none" dirty="0">
              <a:solidFill>
                <a:srgbClr val="858585"/>
              </a:solidFill>
              <a:latin typeface="Roboto" panose="02000000000000000000" charset="0"/>
              <a:ea typeface="Roboto" panose="02000000000000000000" charset="0"/>
              <a:cs typeface="Roboto"/>
              <a:sym typeface="Roboto"/>
            </a:endParaRPr>
          </a:p>
        </p:txBody>
      </p:sp>
      <p:sp>
        <p:nvSpPr>
          <p:cNvPr id="4" name="Multiply 3"/>
          <p:cNvSpPr/>
          <p:nvPr/>
        </p:nvSpPr>
        <p:spPr>
          <a:xfrm>
            <a:off x="5828278" y="2171188"/>
            <a:ext cx="490289" cy="418503"/>
          </a:xfrm>
          <a:prstGeom prst="mathMultiply">
            <a:avLst/>
          </a:prstGeom>
          <a:solidFill>
            <a:srgbClr val="00B9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Multiply 46"/>
          <p:cNvSpPr/>
          <p:nvPr/>
        </p:nvSpPr>
        <p:spPr>
          <a:xfrm>
            <a:off x="5850856" y="3509669"/>
            <a:ext cx="490289" cy="418503"/>
          </a:xfrm>
          <a:prstGeom prst="mathMultiply">
            <a:avLst/>
          </a:prstGeom>
          <a:solidFill>
            <a:srgbClr val="00B9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3" name="Google Shape;5263;p51"/>
          <p:cNvPicPr preferRelativeResize="0"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6" t="-447" r="24027" b="447"/>
          <a:stretch/>
        </p:blipFill>
        <p:spPr>
          <a:xfrm>
            <a:off x="-120352" y="0"/>
            <a:ext cx="4097868" cy="5153950"/>
          </a:xfrm>
          <a:prstGeom prst="rect">
            <a:avLst/>
          </a:prstGeom>
          <a:noFill/>
          <a:ln>
            <a:noFill/>
          </a:ln>
        </p:spPr>
      </p:pic>
      <p:sp>
        <p:nvSpPr>
          <p:cNvPr id="5265" name="Google Shape;5265;p51"/>
          <p:cNvSpPr/>
          <p:nvPr/>
        </p:nvSpPr>
        <p:spPr>
          <a:xfrm>
            <a:off x="3977516" y="-23750"/>
            <a:ext cx="5179966" cy="5177700"/>
          </a:xfrm>
          <a:prstGeom prst="rect">
            <a:avLst/>
          </a:prstGeom>
          <a:solidFill>
            <a:srgbClr val="007B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8" name="Google Shape;5288;p51"/>
          <p:cNvSpPr txBox="1">
            <a:spLocks noGrp="1"/>
          </p:cNvSpPr>
          <p:nvPr>
            <p:ph type="title"/>
          </p:nvPr>
        </p:nvSpPr>
        <p:spPr>
          <a:xfrm>
            <a:off x="4030786" y="117535"/>
            <a:ext cx="4850111" cy="69526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dirty="0"/>
              <a:t>Contribution rates and benefits</a:t>
            </a:r>
            <a:endParaRPr dirty="0"/>
          </a:p>
        </p:txBody>
      </p:sp>
      <p:sp>
        <p:nvSpPr>
          <p:cNvPr id="5289" name="Google Shape;5289;p51"/>
          <p:cNvSpPr txBox="1">
            <a:spLocks noGrp="1"/>
          </p:cNvSpPr>
          <p:nvPr>
            <p:ph type="body" idx="1"/>
          </p:nvPr>
        </p:nvSpPr>
        <p:spPr>
          <a:xfrm>
            <a:off x="4023229" y="812801"/>
            <a:ext cx="5000978" cy="36982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lnSpc>
                <a:spcPct val="100000"/>
              </a:lnSpc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lt1"/>
                </a:solidFill>
              </a:rPr>
              <a:t>75% of your pension is paid for through investments;  the plan has about 68.4 billion in assets and investments with a return of 7.1% (June 2022)  </a:t>
            </a:r>
          </a:p>
          <a:p>
            <a:pPr marL="285750" indent="-285750">
              <a:lnSpc>
                <a:spcPct val="100000"/>
              </a:lnSpc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700" dirty="0">
              <a:solidFill>
                <a:schemeClr val="lt1"/>
              </a:solidFill>
            </a:endParaRPr>
          </a:p>
          <a:p>
            <a:pPr marL="285750" indent="-285750">
              <a:lnSpc>
                <a:spcPct val="100000"/>
              </a:lnSpc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lt1"/>
                </a:solidFill>
              </a:rPr>
              <a:t>Member contribution rate is 8.61% of paid hours up to 1 FTE  (1950 hours)</a:t>
            </a:r>
          </a:p>
          <a:p>
            <a:pPr marL="285750" indent="-285750">
              <a:lnSpc>
                <a:spcPct val="100000"/>
              </a:lnSpc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700" dirty="0">
              <a:solidFill>
                <a:schemeClr val="lt1"/>
              </a:solidFill>
            </a:endParaRPr>
          </a:p>
          <a:p>
            <a:pPr marL="285750" indent="-285750">
              <a:lnSpc>
                <a:spcPct val="100000"/>
              </a:lnSpc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lt1"/>
                </a:solidFill>
              </a:rPr>
              <a:t>Employers contribute 9.31% of your paid hours</a:t>
            </a:r>
          </a:p>
          <a:p>
            <a:pPr marL="285750" indent="-285750">
              <a:lnSpc>
                <a:spcPct val="100000"/>
              </a:lnSpc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700" dirty="0">
              <a:solidFill>
                <a:schemeClr val="lt1"/>
              </a:solidFill>
            </a:endParaRPr>
          </a:p>
          <a:p>
            <a:pPr marL="285750" indent="-285750">
              <a:lnSpc>
                <a:spcPct val="100000"/>
              </a:lnSpc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lt1"/>
                </a:solidFill>
              </a:rPr>
              <a:t>25 years produces a guaranteed lifetime pension that is about 47.5% of your working income</a:t>
            </a:r>
          </a:p>
          <a:p>
            <a:pPr marL="285750" indent="-285750">
              <a:lnSpc>
                <a:spcPct val="100000"/>
              </a:lnSpc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700" dirty="0">
              <a:solidFill>
                <a:schemeClr val="lt1"/>
              </a:solidFill>
            </a:endParaRPr>
          </a:p>
          <a:p>
            <a:pPr marL="285750" indent="-285750">
              <a:lnSpc>
                <a:spcPct val="100000"/>
              </a:lnSpc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lt1"/>
                </a:solidFill>
              </a:rPr>
              <a:t>There is cost of living indexing added and access to extended health &amp; dental benefits </a:t>
            </a:r>
          </a:p>
        </p:txBody>
      </p:sp>
      <p:sp>
        <p:nvSpPr>
          <p:cNvPr id="29" name="Google Shape;11511;p71">
            <a:extLst>
              <a:ext uri="{FF2B5EF4-FFF2-40B4-BE49-F238E27FC236}">
                <a16:creationId xmlns:a16="http://schemas.microsoft.com/office/drawing/2014/main" id="{8A710260-BD86-4A48-A931-5B5E02E8BA15}"/>
              </a:ext>
            </a:extLst>
          </p:cNvPr>
          <p:cNvSpPr/>
          <p:nvPr/>
        </p:nvSpPr>
        <p:spPr>
          <a:xfrm>
            <a:off x="8150578" y="4511071"/>
            <a:ext cx="472133" cy="456719"/>
          </a:xfrm>
          <a:custGeom>
            <a:avLst/>
            <a:gdLst/>
            <a:ahLst/>
            <a:cxnLst/>
            <a:rect l="l" t="t" r="r" b="b"/>
            <a:pathLst>
              <a:path w="11815" h="10524" extrusionOk="0">
                <a:moveTo>
                  <a:pt x="8664" y="726"/>
                </a:moveTo>
                <a:cubicBezTo>
                  <a:pt x="9326" y="726"/>
                  <a:pt x="9956" y="1009"/>
                  <a:pt x="10428" y="1482"/>
                </a:cubicBezTo>
                <a:cubicBezTo>
                  <a:pt x="10869" y="1954"/>
                  <a:pt x="11090" y="2616"/>
                  <a:pt x="11090" y="3309"/>
                </a:cubicBezTo>
                <a:cubicBezTo>
                  <a:pt x="11090" y="4191"/>
                  <a:pt x="10712" y="4853"/>
                  <a:pt x="10082" y="5577"/>
                </a:cubicBezTo>
                <a:lnTo>
                  <a:pt x="7435" y="5577"/>
                </a:lnTo>
                <a:cubicBezTo>
                  <a:pt x="7309" y="5577"/>
                  <a:pt x="7215" y="5640"/>
                  <a:pt x="7120" y="5735"/>
                </a:cubicBezTo>
                <a:lnTo>
                  <a:pt x="6648" y="6522"/>
                </a:lnTo>
                <a:lnTo>
                  <a:pt x="5545" y="3687"/>
                </a:lnTo>
                <a:cubicBezTo>
                  <a:pt x="5514" y="3561"/>
                  <a:pt x="5388" y="3435"/>
                  <a:pt x="5230" y="3435"/>
                </a:cubicBezTo>
                <a:cubicBezTo>
                  <a:pt x="5073" y="3435"/>
                  <a:pt x="4947" y="3529"/>
                  <a:pt x="4915" y="3624"/>
                </a:cubicBezTo>
                <a:lnTo>
                  <a:pt x="4096" y="5514"/>
                </a:lnTo>
                <a:lnTo>
                  <a:pt x="1702" y="5514"/>
                </a:lnTo>
                <a:cubicBezTo>
                  <a:pt x="1103" y="4853"/>
                  <a:pt x="693" y="4191"/>
                  <a:pt x="693" y="3309"/>
                </a:cubicBezTo>
                <a:cubicBezTo>
                  <a:pt x="693" y="2616"/>
                  <a:pt x="945" y="1986"/>
                  <a:pt x="1355" y="1482"/>
                </a:cubicBezTo>
                <a:cubicBezTo>
                  <a:pt x="1796" y="1009"/>
                  <a:pt x="2426" y="726"/>
                  <a:pt x="3151" y="726"/>
                </a:cubicBezTo>
                <a:cubicBezTo>
                  <a:pt x="4096" y="726"/>
                  <a:pt x="4726" y="1293"/>
                  <a:pt x="5073" y="1797"/>
                </a:cubicBezTo>
                <a:cubicBezTo>
                  <a:pt x="5388" y="2206"/>
                  <a:pt x="5545" y="2647"/>
                  <a:pt x="5577" y="2836"/>
                </a:cubicBezTo>
                <a:cubicBezTo>
                  <a:pt x="5608" y="2994"/>
                  <a:pt x="5766" y="3088"/>
                  <a:pt x="5892" y="3088"/>
                </a:cubicBezTo>
                <a:cubicBezTo>
                  <a:pt x="6049" y="3088"/>
                  <a:pt x="6175" y="2994"/>
                  <a:pt x="6207" y="2836"/>
                </a:cubicBezTo>
                <a:cubicBezTo>
                  <a:pt x="6238" y="2679"/>
                  <a:pt x="6459" y="2206"/>
                  <a:pt x="6742" y="1797"/>
                </a:cubicBezTo>
                <a:cubicBezTo>
                  <a:pt x="7089" y="1293"/>
                  <a:pt x="7687" y="726"/>
                  <a:pt x="8664" y="726"/>
                </a:cubicBezTo>
                <a:close/>
                <a:moveTo>
                  <a:pt x="5293" y="4790"/>
                </a:moveTo>
                <a:lnTo>
                  <a:pt x="6364" y="7468"/>
                </a:lnTo>
                <a:cubicBezTo>
                  <a:pt x="6396" y="7562"/>
                  <a:pt x="6522" y="7657"/>
                  <a:pt x="6648" y="7688"/>
                </a:cubicBezTo>
                <a:lnTo>
                  <a:pt x="6679" y="7688"/>
                </a:lnTo>
                <a:cubicBezTo>
                  <a:pt x="6805" y="7688"/>
                  <a:pt x="6931" y="7625"/>
                  <a:pt x="6994" y="7531"/>
                </a:cubicBezTo>
                <a:lnTo>
                  <a:pt x="7750" y="6302"/>
                </a:lnTo>
                <a:lnTo>
                  <a:pt x="9483" y="6302"/>
                </a:lnTo>
                <a:cubicBezTo>
                  <a:pt x="9168" y="6459"/>
                  <a:pt x="8916" y="6711"/>
                  <a:pt x="8664" y="6932"/>
                </a:cubicBezTo>
                <a:cubicBezTo>
                  <a:pt x="7813" y="7688"/>
                  <a:pt x="6868" y="8507"/>
                  <a:pt x="5923" y="9610"/>
                </a:cubicBezTo>
                <a:cubicBezTo>
                  <a:pt x="4978" y="8507"/>
                  <a:pt x="4033" y="7688"/>
                  <a:pt x="3214" y="6932"/>
                </a:cubicBezTo>
                <a:cubicBezTo>
                  <a:pt x="2930" y="6711"/>
                  <a:pt x="2710" y="6459"/>
                  <a:pt x="2458" y="6270"/>
                </a:cubicBezTo>
                <a:lnTo>
                  <a:pt x="4411" y="6270"/>
                </a:lnTo>
                <a:cubicBezTo>
                  <a:pt x="4505" y="6270"/>
                  <a:pt x="4663" y="6207"/>
                  <a:pt x="4726" y="6081"/>
                </a:cubicBezTo>
                <a:lnTo>
                  <a:pt x="5293" y="4790"/>
                </a:lnTo>
                <a:close/>
                <a:moveTo>
                  <a:pt x="3151" y="1"/>
                </a:moveTo>
                <a:cubicBezTo>
                  <a:pt x="2269" y="1"/>
                  <a:pt x="1449" y="379"/>
                  <a:pt x="851" y="1009"/>
                </a:cubicBezTo>
                <a:cubicBezTo>
                  <a:pt x="315" y="1576"/>
                  <a:pt x="0" y="2427"/>
                  <a:pt x="0" y="3309"/>
                </a:cubicBezTo>
                <a:cubicBezTo>
                  <a:pt x="0" y="4097"/>
                  <a:pt x="252" y="4821"/>
                  <a:pt x="819" y="5514"/>
                </a:cubicBezTo>
                <a:lnTo>
                  <a:pt x="819" y="5577"/>
                </a:lnTo>
                <a:lnTo>
                  <a:pt x="347" y="5577"/>
                </a:lnTo>
                <a:cubicBezTo>
                  <a:pt x="158" y="5577"/>
                  <a:pt x="0" y="5735"/>
                  <a:pt x="0" y="5924"/>
                </a:cubicBezTo>
                <a:cubicBezTo>
                  <a:pt x="0" y="6113"/>
                  <a:pt x="158" y="6270"/>
                  <a:pt x="347" y="6270"/>
                </a:cubicBezTo>
                <a:lnTo>
                  <a:pt x="1418" y="6270"/>
                </a:lnTo>
                <a:cubicBezTo>
                  <a:pt x="1796" y="6680"/>
                  <a:pt x="2237" y="7058"/>
                  <a:pt x="2710" y="7468"/>
                </a:cubicBezTo>
                <a:cubicBezTo>
                  <a:pt x="3623" y="8255"/>
                  <a:pt x="4600" y="9137"/>
                  <a:pt x="5640" y="10366"/>
                </a:cubicBezTo>
                <a:lnTo>
                  <a:pt x="5640" y="10397"/>
                </a:lnTo>
                <a:cubicBezTo>
                  <a:pt x="5703" y="10492"/>
                  <a:pt x="5797" y="10524"/>
                  <a:pt x="5892" y="10524"/>
                </a:cubicBezTo>
                <a:cubicBezTo>
                  <a:pt x="6018" y="10524"/>
                  <a:pt x="6081" y="10492"/>
                  <a:pt x="6175" y="10397"/>
                </a:cubicBezTo>
                <a:lnTo>
                  <a:pt x="6175" y="10366"/>
                </a:lnTo>
                <a:cubicBezTo>
                  <a:pt x="7152" y="9137"/>
                  <a:pt x="8192" y="8287"/>
                  <a:pt x="9074" y="7468"/>
                </a:cubicBezTo>
                <a:cubicBezTo>
                  <a:pt x="9546" y="7026"/>
                  <a:pt x="9987" y="6617"/>
                  <a:pt x="10397" y="6270"/>
                </a:cubicBezTo>
                <a:lnTo>
                  <a:pt x="11437" y="6270"/>
                </a:lnTo>
                <a:cubicBezTo>
                  <a:pt x="11657" y="6270"/>
                  <a:pt x="11815" y="6113"/>
                  <a:pt x="11815" y="5924"/>
                </a:cubicBezTo>
                <a:cubicBezTo>
                  <a:pt x="11815" y="5735"/>
                  <a:pt x="11657" y="5577"/>
                  <a:pt x="11437" y="5577"/>
                </a:cubicBezTo>
                <a:lnTo>
                  <a:pt x="10964" y="5577"/>
                </a:lnTo>
                <a:lnTo>
                  <a:pt x="10964" y="5514"/>
                </a:lnTo>
                <a:cubicBezTo>
                  <a:pt x="11531" y="4821"/>
                  <a:pt x="11815" y="4097"/>
                  <a:pt x="11815" y="3309"/>
                </a:cubicBezTo>
                <a:cubicBezTo>
                  <a:pt x="11815" y="2458"/>
                  <a:pt x="11500" y="1639"/>
                  <a:pt x="10932" y="1009"/>
                </a:cubicBezTo>
                <a:cubicBezTo>
                  <a:pt x="10365" y="379"/>
                  <a:pt x="9578" y="1"/>
                  <a:pt x="8664" y="1"/>
                </a:cubicBezTo>
                <a:cubicBezTo>
                  <a:pt x="7404" y="1"/>
                  <a:pt x="6616" y="757"/>
                  <a:pt x="6175" y="1387"/>
                </a:cubicBezTo>
                <a:cubicBezTo>
                  <a:pt x="6049" y="1545"/>
                  <a:pt x="5986" y="1702"/>
                  <a:pt x="5892" y="1860"/>
                </a:cubicBezTo>
                <a:cubicBezTo>
                  <a:pt x="5829" y="1702"/>
                  <a:pt x="5703" y="1545"/>
                  <a:pt x="5640" y="1387"/>
                </a:cubicBezTo>
                <a:cubicBezTo>
                  <a:pt x="5199" y="757"/>
                  <a:pt x="4411" y="1"/>
                  <a:pt x="3151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2"/>
          <p:cNvSpPr txBox="1">
            <a:spLocks noGrp="1"/>
          </p:cNvSpPr>
          <p:nvPr>
            <p:ph type="title"/>
          </p:nvPr>
        </p:nvSpPr>
        <p:spPr>
          <a:xfrm>
            <a:off x="0" y="1"/>
            <a:ext cx="5147999" cy="1140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dirty="0">
                <a:solidFill>
                  <a:schemeClr val="accent4"/>
                </a:solidFill>
              </a:rPr>
              <a:t>Who is enrolled?</a:t>
            </a:r>
            <a:endParaRPr dirty="0">
              <a:solidFill>
                <a:schemeClr val="accent4"/>
              </a:solidFill>
            </a:endParaRPr>
          </a:p>
        </p:txBody>
      </p:sp>
      <p:pic>
        <p:nvPicPr>
          <p:cNvPr id="171" name="Google Shape;171;p32"/>
          <p:cNvPicPr preferRelativeResize="0">
            <a:picLocks noChangeAspect="1"/>
          </p:cNvPicPr>
          <p:nvPr/>
        </p:nvPicPr>
        <p:blipFill rotWithShape="1">
          <a:blip r:embed="rId3"/>
          <a:srcRect l="35787" t="-9" r="12487" b="-9"/>
          <a:stretch/>
        </p:blipFill>
        <p:spPr>
          <a:xfrm>
            <a:off x="5148000" y="0"/>
            <a:ext cx="3996000" cy="514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04800" y="1049868"/>
            <a:ext cx="449297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" panose="02000000000000000000" charset="0"/>
                <a:ea typeface="Roboto" panose="02000000000000000000" charset="0"/>
              </a:rPr>
              <a:t>If you were in the Municipal Pension Plan in the past, you will again contribute and build your retirement income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Roboto" panose="02000000000000000000" charset="0"/>
              <a:ea typeface="Roboto" panose="0200000000000000000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Roboto" panose="02000000000000000000" charset="0"/>
                <a:ea typeface="Roboto" panose="02000000000000000000" charset="0"/>
              </a:rPr>
              <a:t>Regular full-time employees </a:t>
            </a:r>
            <a:r>
              <a:rPr lang="en-US" dirty="0">
                <a:latin typeface="Roboto" panose="02000000000000000000" charset="0"/>
                <a:ea typeface="Roboto" panose="02000000000000000000" charset="0"/>
              </a:rPr>
              <a:t>are automatically enrolled after 3 months in their first regular position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Roboto" panose="02000000000000000000" charset="0"/>
              <a:ea typeface="Roboto" panose="0200000000000000000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" panose="02000000000000000000" charset="0"/>
                <a:ea typeface="Roboto" panose="02000000000000000000" charset="0"/>
              </a:rPr>
              <a:t>If you are a </a:t>
            </a:r>
            <a:r>
              <a:rPr lang="en-US" b="1" dirty="0">
                <a:latin typeface="Roboto" panose="02000000000000000000" charset="0"/>
                <a:ea typeface="Roboto" panose="02000000000000000000" charset="0"/>
              </a:rPr>
              <a:t>regular part-time employee</a:t>
            </a:r>
            <a:r>
              <a:rPr lang="en-US" dirty="0">
                <a:latin typeface="Roboto" panose="02000000000000000000" charset="0"/>
                <a:ea typeface="Roboto" panose="02000000000000000000" charset="0"/>
              </a:rPr>
              <a:t>, you will be offered membership in the plan or required to sign a waiver saying you decline. You can join later too.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Roboto" panose="02000000000000000000" charset="0"/>
              <a:ea typeface="Roboto" panose="0200000000000000000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" panose="02000000000000000000" charset="0"/>
                <a:ea typeface="Roboto" panose="02000000000000000000" charset="0"/>
              </a:rPr>
              <a:t>The formula for </a:t>
            </a:r>
            <a:r>
              <a:rPr lang="en-US" b="1" dirty="0">
                <a:latin typeface="Roboto" panose="02000000000000000000" charset="0"/>
                <a:ea typeface="Roboto" panose="02000000000000000000" charset="0"/>
              </a:rPr>
              <a:t>Casual status employees </a:t>
            </a:r>
            <a:r>
              <a:rPr lang="en-US" dirty="0">
                <a:latin typeface="Roboto" panose="02000000000000000000" charset="0"/>
                <a:ea typeface="Roboto" panose="02000000000000000000" charset="0"/>
              </a:rPr>
              <a:t>is a bit complicated. Casual employees should contact their HEU Representative for more information.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Roboto" panose="02000000000000000000" charset="0"/>
              <a:ea typeface="Roboto" panose="0200000000000000000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" panose="02000000000000000000" charset="0"/>
                <a:ea typeface="Roboto" panose="02000000000000000000" charset="0"/>
              </a:rPr>
              <a:t>There are over 900 employers in the plan – hospitals, community and home care, many long term care sites, schools, municipalities, and others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7"/>
          <p:cNvSpPr txBox="1">
            <a:spLocks noGrp="1"/>
          </p:cNvSpPr>
          <p:nvPr>
            <p:ph type="title"/>
          </p:nvPr>
        </p:nvSpPr>
        <p:spPr>
          <a:xfrm>
            <a:off x="795448" y="1193224"/>
            <a:ext cx="2358300" cy="78233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1800" dirty="0">
                <a:solidFill>
                  <a:srgbClr val="F15A4F"/>
                </a:solidFill>
              </a:rPr>
              <a:t>Federal Government Programs</a:t>
            </a:r>
          </a:p>
        </p:txBody>
      </p:sp>
      <p:sp>
        <p:nvSpPr>
          <p:cNvPr id="213" name="Google Shape;213;p37"/>
          <p:cNvSpPr txBox="1">
            <a:spLocks noGrp="1"/>
          </p:cNvSpPr>
          <p:nvPr>
            <p:ph type="title" idx="2"/>
          </p:nvPr>
        </p:nvSpPr>
        <p:spPr>
          <a:xfrm>
            <a:off x="795300" y="1975556"/>
            <a:ext cx="23583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400" dirty="0"/>
              <a:t>The </a:t>
            </a:r>
            <a:r>
              <a:rPr lang="en-US" sz="1400" b="1" dirty="0">
                <a:solidFill>
                  <a:srgbClr val="F15A4F"/>
                </a:solidFill>
              </a:rPr>
              <a:t>Canada Pension Plan (CPP) </a:t>
            </a:r>
            <a:r>
              <a:rPr lang="en-US" sz="1400" dirty="0"/>
              <a:t>– the amount is based on the years you and employers contribute and on your working income.</a:t>
            </a:r>
          </a:p>
        </p:txBody>
      </p:sp>
      <p:sp>
        <p:nvSpPr>
          <p:cNvPr id="221" name="Google Shape;221;p37"/>
          <p:cNvSpPr txBox="1">
            <a:spLocks noGrp="1"/>
          </p:cNvSpPr>
          <p:nvPr>
            <p:ph type="title" idx="3"/>
          </p:nvPr>
        </p:nvSpPr>
        <p:spPr>
          <a:xfrm>
            <a:off x="3543711" y="1193224"/>
            <a:ext cx="2358300" cy="78233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1800" dirty="0">
                <a:solidFill>
                  <a:srgbClr val="00B050"/>
                </a:solidFill>
              </a:rPr>
              <a:t>Pension Programs from Work </a:t>
            </a:r>
            <a:endParaRPr sz="1800" dirty="0">
              <a:solidFill>
                <a:srgbClr val="00B050"/>
              </a:solidFill>
            </a:endParaRPr>
          </a:p>
        </p:txBody>
      </p:sp>
      <p:sp>
        <p:nvSpPr>
          <p:cNvPr id="214" name="Google Shape;214;p37"/>
          <p:cNvSpPr txBox="1">
            <a:spLocks noGrp="1"/>
          </p:cNvSpPr>
          <p:nvPr>
            <p:ph type="title" idx="4"/>
          </p:nvPr>
        </p:nvSpPr>
        <p:spPr>
          <a:xfrm>
            <a:off x="3453106" y="1972448"/>
            <a:ext cx="2448832" cy="10301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400" b="1" dirty="0">
                <a:solidFill>
                  <a:srgbClr val="00B050"/>
                </a:solidFill>
              </a:rPr>
              <a:t>Municipal Pension Plan (MPP) </a:t>
            </a:r>
            <a:r>
              <a:rPr lang="en-CA" sz="1400" dirty="0"/>
              <a:t>is one of the most valuable retirement assets because it’s stable and secure and it pays a guaranteed monthly income</a:t>
            </a:r>
            <a:r>
              <a:rPr lang="en-CA" dirty="0"/>
              <a:t>.</a:t>
            </a:r>
          </a:p>
        </p:txBody>
      </p:sp>
      <p:sp>
        <p:nvSpPr>
          <p:cNvPr id="222" name="Google Shape;222;p37"/>
          <p:cNvSpPr txBox="1">
            <a:spLocks noGrp="1"/>
          </p:cNvSpPr>
          <p:nvPr>
            <p:ph type="title" idx="5"/>
          </p:nvPr>
        </p:nvSpPr>
        <p:spPr>
          <a:xfrm>
            <a:off x="6310275" y="3627906"/>
            <a:ext cx="2530595" cy="30779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>
                <a:solidFill>
                  <a:srgbClr val="00B9AD"/>
                </a:solidFill>
              </a:rPr>
              <a:t>Savings and Assets</a:t>
            </a:r>
            <a:endParaRPr sz="1800" dirty="0">
              <a:solidFill>
                <a:srgbClr val="00B9AD"/>
              </a:solidFill>
            </a:endParaRPr>
          </a:p>
        </p:txBody>
      </p:sp>
      <p:sp>
        <p:nvSpPr>
          <p:cNvPr id="215" name="Google Shape;215;p37"/>
          <p:cNvSpPr txBox="1">
            <a:spLocks noGrp="1"/>
          </p:cNvSpPr>
          <p:nvPr>
            <p:ph type="title" idx="6"/>
          </p:nvPr>
        </p:nvSpPr>
        <p:spPr>
          <a:xfrm>
            <a:off x="6291974" y="3829302"/>
            <a:ext cx="2567199" cy="7455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400" dirty="0"/>
              <a:t>Your individual and/or family </a:t>
            </a:r>
            <a:r>
              <a:rPr lang="en-CA" sz="1400" b="1" dirty="0">
                <a:solidFill>
                  <a:srgbClr val="00B9AD"/>
                </a:solidFill>
              </a:rPr>
              <a:t>savings and assets </a:t>
            </a:r>
            <a:r>
              <a:rPr lang="en-CA" sz="1400" dirty="0"/>
              <a:t>will contribute to your income.</a:t>
            </a:r>
          </a:p>
        </p:txBody>
      </p:sp>
      <p:sp>
        <p:nvSpPr>
          <p:cNvPr id="216" name="Google Shape;216;p37"/>
          <p:cNvSpPr txBox="1">
            <a:spLocks noGrp="1"/>
          </p:cNvSpPr>
          <p:nvPr>
            <p:ph type="title" idx="8"/>
          </p:nvPr>
        </p:nvSpPr>
        <p:spPr>
          <a:xfrm>
            <a:off x="795300" y="3230979"/>
            <a:ext cx="23583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400" b="1" dirty="0">
                <a:solidFill>
                  <a:srgbClr val="F15A4F"/>
                </a:solidFill>
              </a:rPr>
              <a:t>Old Age Security (OAS) </a:t>
            </a:r>
            <a:r>
              <a:rPr lang="en-US" sz="1400" dirty="0"/>
              <a:t>and the </a:t>
            </a:r>
            <a:r>
              <a:rPr lang="en-US" sz="1400" b="1" dirty="0">
                <a:solidFill>
                  <a:srgbClr val="F15A4F"/>
                </a:solidFill>
              </a:rPr>
              <a:t>Guaranteed Income Supplement (GIS) </a:t>
            </a:r>
            <a:r>
              <a:rPr lang="en-US" sz="1400" dirty="0"/>
              <a:t>within it are based on 40 years of Canadian residency after age 18.</a:t>
            </a:r>
          </a:p>
        </p:txBody>
      </p:sp>
      <p:sp>
        <p:nvSpPr>
          <p:cNvPr id="217" name="Google Shape;217;p37"/>
          <p:cNvSpPr txBox="1">
            <a:spLocks noGrp="1"/>
          </p:cNvSpPr>
          <p:nvPr>
            <p:ph type="title" idx="13"/>
          </p:nvPr>
        </p:nvSpPr>
        <p:spPr>
          <a:xfrm>
            <a:off x="3543638" y="3444752"/>
            <a:ext cx="2358300" cy="9819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400" dirty="0"/>
              <a:t>The </a:t>
            </a:r>
            <a:r>
              <a:rPr lang="en-CA" sz="1400" b="1" dirty="0">
                <a:solidFill>
                  <a:srgbClr val="00B050"/>
                </a:solidFill>
              </a:rPr>
              <a:t>MPP</a:t>
            </a:r>
            <a:r>
              <a:rPr lang="en-CA" sz="1400" dirty="0"/>
              <a:t> will last for your lifetime, and (if you choose) can be a source of guaranteed income for the lifetime of your spouse.</a:t>
            </a:r>
          </a:p>
        </p:txBody>
      </p:sp>
      <p:sp>
        <p:nvSpPr>
          <p:cNvPr id="225" name="Google Shape;225;p37"/>
          <p:cNvSpPr txBox="1">
            <a:spLocks noGrp="1"/>
          </p:cNvSpPr>
          <p:nvPr>
            <p:ph type="title" idx="14"/>
          </p:nvPr>
        </p:nvSpPr>
        <p:spPr>
          <a:xfrm>
            <a:off x="6201296" y="1354405"/>
            <a:ext cx="2657879" cy="61804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>
                <a:solidFill>
                  <a:srgbClr val="007BC8"/>
                </a:solidFill>
              </a:rPr>
              <a:t>Provinicial Government Programs</a:t>
            </a:r>
            <a:endParaRPr sz="1800" dirty="0">
              <a:solidFill>
                <a:srgbClr val="007BC8"/>
              </a:solidFill>
            </a:endParaRPr>
          </a:p>
        </p:txBody>
      </p:sp>
      <p:sp>
        <p:nvSpPr>
          <p:cNvPr id="218" name="Google Shape;218;p37"/>
          <p:cNvSpPr txBox="1">
            <a:spLocks noGrp="1"/>
          </p:cNvSpPr>
          <p:nvPr>
            <p:ph type="title" idx="15"/>
          </p:nvPr>
        </p:nvSpPr>
        <p:spPr>
          <a:xfrm>
            <a:off x="6156287" y="1976947"/>
            <a:ext cx="2702887" cy="8314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400" dirty="0"/>
              <a:t>Some </a:t>
            </a:r>
            <a:r>
              <a:rPr lang="en-US" sz="1400" b="1" dirty="0">
                <a:solidFill>
                  <a:srgbClr val="007BC8"/>
                </a:solidFill>
              </a:rPr>
              <a:t>Provincial Government Programs</a:t>
            </a:r>
            <a:r>
              <a:rPr lang="en-US" sz="1400" dirty="0"/>
              <a:t> may aid your retirement, if you qualify. They include: SAFER (rent help), Pharmacare, Seniors’ Supplement, etc. </a:t>
            </a:r>
          </a:p>
        </p:txBody>
      </p:sp>
      <p:sp>
        <p:nvSpPr>
          <p:cNvPr id="219" name="Google Shape;219;p37"/>
          <p:cNvSpPr txBox="1">
            <a:spLocks noGrp="1"/>
          </p:cNvSpPr>
          <p:nvPr>
            <p:ph type="title" idx="16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000" dirty="0"/>
              <a:t>Your income as a senior</a:t>
            </a:r>
            <a:endParaRPr sz="4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6"/>
          <p:cNvSpPr txBox="1">
            <a:spLocks noGrp="1"/>
          </p:cNvSpPr>
          <p:nvPr>
            <p:ph type="title"/>
          </p:nvPr>
        </p:nvSpPr>
        <p:spPr>
          <a:xfrm>
            <a:off x="795448" y="1162756"/>
            <a:ext cx="2358300" cy="5368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dirty="0">
                <a:solidFill>
                  <a:srgbClr val="315D64"/>
                </a:solidFill>
              </a:rPr>
              <a:t>OAS</a:t>
            </a:r>
            <a:endParaRPr sz="2400" dirty="0">
              <a:solidFill>
                <a:srgbClr val="315D64"/>
              </a:solidFill>
            </a:endParaRPr>
          </a:p>
        </p:txBody>
      </p:sp>
      <p:sp>
        <p:nvSpPr>
          <p:cNvPr id="204" name="Google Shape;204;p36"/>
          <p:cNvSpPr txBox="1">
            <a:spLocks noGrp="1"/>
          </p:cNvSpPr>
          <p:nvPr>
            <p:ph type="title" idx="2"/>
          </p:nvPr>
        </p:nvSpPr>
        <p:spPr>
          <a:xfrm>
            <a:off x="677333" y="1612665"/>
            <a:ext cx="2476267" cy="31173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The full amount (40 years of official residency): </a:t>
            </a:r>
            <a:r>
              <a:rPr lang="en-US" b="1" dirty="0"/>
              <a:t>$687.56/month*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OAS</a:t>
            </a:r>
            <a:r>
              <a:rPr lang="en-US" dirty="0"/>
              <a:t> per month beginning age 65 for a single senior </a:t>
            </a:r>
            <a:br>
              <a:rPr lang="en-US" dirty="0"/>
            </a:br>
            <a:r>
              <a:rPr lang="en-US" dirty="0"/>
              <a:t>Smaller amounts are paid if you have between 10 and 40 years </a:t>
            </a:r>
          </a:p>
        </p:txBody>
      </p:sp>
      <p:sp>
        <p:nvSpPr>
          <p:cNvPr id="205" name="Google Shape;205;p36"/>
          <p:cNvSpPr txBox="1">
            <a:spLocks noGrp="1"/>
          </p:cNvSpPr>
          <p:nvPr>
            <p:ph type="title" idx="3"/>
          </p:nvPr>
        </p:nvSpPr>
        <p:spPr>
          <a:xfrm>
            <a:off x="3543711" y="1162756"/>
            <a:ext cx="2358300" cy="5368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dirty="0">
                <a:solidFill>
                  <a:srgbClr val="F15A4F"/>
                </a:solidFill>
              </a:rPr>
              <a:t>GIS</a:t>
            </a:r>
            <a:endParaRPr sz="2400" dirty="0">
              <a:solidFill>
                <a:srgbClr val="F15A4F"/>
              </a:solidFill>
            </a:endParaRPr>
          </a:p>
        </p:txBody>
      </p:sp>
      <p:sp>
        <p:nvSpPr>
          <p:cNvPr id="206" name="Google Shape;206;p36"/>
          <p:cNvSpPr txBox="1">
            <a:spLocks noGrp="1"/>
          </p:cNvSpPr>
          <p:nvPr>
            <p:ph type="title" idx="4"/>
          </p:nvPr>
        </p:nvSpPr>
        <p:spPr>
          <a:xfrm>
            <a:off x="3543638" y="1612665"/>
            <a:ext cx="2358300" cy="31173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If you have 40 years of official residency: </a:t>
            </a:r>
            <a:br>
              <a:rPr lang="en-US" dirty="0"/>
            </a:br>
            <a:r>
              <a:rPr lang="en-US" dirty="0"/>
              <a:t>	</a:t>
            </a:r>
            <a:br>
              <a:rPr lang="en-US" dirty="0"/>
            </a:br>
            <a:r>
              <a:rPr lang="en-US" b="1" dirty="0">
                <a:solidFill>
                  <a:srgbClr val="F15A4F"/>
                </a:solidFill>
              </a:rPr>
              <a:t>GIS</a:t>
            </a:r>
            <a:r>
              <a:rPr lang="en-US" dirty="0"/>
              <a:t> is paid to seniors with </a:t>
            </a:r>
            <a:r>
              <a:rPr lang="en-US" b="1" dirty="0"/>
              <a:t>incomes less than $20,832/year* </a:t>
            </a:r>
            <a:r>
              <a:rPr lang="en-US" dirty="0"/>
              <a:t>for a single senior. 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207" name="Google Shape;207;p36"/>
          <p:cNvSpPr txBox="1">
            <a:spLocks noGrp="1"/>
          </p:cNvSpPr>
          <p:nvPr>
            <p:ph type="title" idx="5"/>
          </p:nvPr>
        </p:nvSpPr>
        <p:spPr>
          <a:xfrm>
            <a:off x="6292048" y="1162757"/>
            <a:ext cx="2358300" cy="52530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dirty="0">
                <a:solidFill>
                  <a:srgbClr val="F2BD38"/>
                </a:solidFill>
              </a:rPr>
              <a:t>Savings</a:t>
            </a:r>
            <a:endParaRPr sz="2400" dirty="0">
              <a:solidFill>
                <a:srgbClr val="F2BD38"/>
              </a:solidFill>
            </a:endParaRPr>
          </a:p>
        </p:txBody>
      </p:sp>
      <p:sp>
        <p:nvSpPr>
          <p:cNvPr id="208" name="Google Shape;208;p36"/>
          <p:cNvSpPr txBox="1">
            <a:spLocks noGrp="1"/>
          </p:cNvSpPr>
          <p:nvPr>
            <p:ph type="title" idx="6"/>
          </p:nvPr>
        </p:nvSpPr>
        <p:spPr>
          <a:xfrm>
            <a:off x="6291975" y="1612665"/>
            <a:ext cx="2358300" cy="31173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dirty="0"/>
              <a:t>You and your family’s </a:t>
            </a:r>
            <a:r>
              <a:rPr lang="en-CA" b="1" dirty="0">
                <a:solidFill>
                  <a:srgbClr val="F2BD38"/>
                </a:solidFill>
              </a:rPr>
              <a:t>savings</a:t>
            </a:r>
            <a:r>
              <a:rPr lang="en-CA" dirty="0"/>
              <a:t> and assets will help - but they can be hard to predict as you age.  </a:t>
            </a:r>
          </a:p>
        </p:txBody>
      </p:sp>
      <p:sp>
        <p:nvSpPr>
          <p:cNvPr id="202" name="Google Shape;202;p36"/>
          <p:cNvSpPr txBox="1">
            <a:spLocks noGrp="1"/>
          </p:cNvSpPr>
          <p:nvPr>
            <p:ph type="title" idx="7"/>
          </p:nvPr>
        </p:nvSpPr>
        <p:spPr>
          <a:xfrm>
            <a:off x="1812100" y="466625"/>
            <a:ext cx="5520000" cy="696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OAS, GIS, and family savings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dirty="0"/>
          </a:p>
        </p:txBody>
      </p:sp>
      <p:sp>
        <p:nvSpPr>
          <p:cNvPr id="2" name="TextBox 1"/>
          <p:cNvSpPr txBox="1"/>
          <p:nvPr/>
        </p:nvSpPr>
        <p:spPr>
          <a:xfrm>
            <a:off x="384312" y="4150124"/>
            <a:ext cx="847476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Roboto" panose="02000000000000000000" charset="0"/>
                <a:ea typeface="Roboto" panose="02000000000000000000" charset="0"/>
              </a:rPr>
              <a:t>Nearly 1/3 of seniors in BC who qualify for </a:t>
            </a:r>
            <a:r>
              <a:rPr lang="en-US" sz="1600" b="1" dirty="0">
                <a:solidFill>
                  <a:srgbClr val="315D64"/>
                </a:solidFill>
                <a:latin typeface="Roboto" panose="02000000000000000000" charset="0"/>
                <a:ea typeface="Roboto" panose="02000000000000000000" charset="0"/>
              </a:rPr>
              <a:t>OAS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Roboto" panose="02000000000000000000" charset="0"/>
                <a:ea typeface="Roboto" panose="02000000000000000000" charset="0"/>
              </a:rPr>
              <a:t> receive the </a:t>
            </a:r>
            <a:r>
              <a:rPr lang="en-US" sz="1600" b="1" dirty="0">
                <a:solidFill>
                  <a:srgbClr val="F15A4F"/>
                </a:solidFill>
                <a:latin typeface="Roboto" panose="02000000000000000000" charset="0"/>
                <a:ea typeface="Roboto" panose="02000000000000000000" charset="0"/>
              </a:rPr>
              <a:t>GIS</a:t>
            </a:r>
            <a:br>
              <a:rPr lang="en-US" sz="1600" b="1" dirty="0">
                <a:solidFill>
                  <a:srgbClr val="F15A4F"/>
                </a:solidFill>
                <a:latin typeface="Roboto" panose="02000000000000000000" charset="0"/>
                <a:ea typeface="Roboto" panose="02000000000000000000" charset="0"/>
              </a:rPr>
            </a:br>
            <a:endParaRPr lang="en-US" sz="900" b="1" dirty="0">
              <a:solidFill>
                <a:srgbClr val="F15A4F"/>
              </a:solidFill>
              <a:latin typeface="Roboto" panose="02000000000000000000" charset="0"/>
              <a:ea typeface="Roboto" panose="02000000000000000000" charset="0"/>
            </a:endParaRP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68F940-4D64-17EF-67B3-2D98D160578F}"/>
              </a:ext>
            </a:extLst>
          </p:cNvPr>
          <p:cNvSpPr txBox="1"/>
          <p:nvPr/>
        </p:nvSpPr>
        <p:spPr>
          <a:xfrm>
            <a:off x="384312" y="4600033"/>
            <a:ext cx="85741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Roboto" panose="02000000000000000000" charset="0"/>
                <a:ea typeface="Roboto" panose="02000000000000000000" charset="0"/>
              </a:rPr>
              <a:t>*C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Roboto" panose="02000000000000000000" charset="0"/>
                <a:ea typeface="Roboto" panose="02000000000000000000" charset="0"/>
              </a:rPr>
              <a:t>heck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Roboto" panose="02000000000000000000" charset="0"/>
                <a:ea typeface="Roboto" panose="02000000000000000000" charset="0"/>
                <a:hlinkClick r:id="rId3"/>
              </a:rPr>
              <a:t>www.canada.ca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Roboto" panose="02000000000000000000" charset="0"/>
                <a:ea typeface="Roboto" panose="02000000000000000000" charset="0"/>
              </a:rPr>
              <a:t> for the most up-to-date OAS &amp; 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Roboto" panose="02000000000000000000" charset="0"/>
                <a:ea typeface="Roboto" panose="02000000000000000000" charset="0"/>
              </a:rPr>
              <a:t>GIS information,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Roboto" panose="02000000000000000000" charset="0"/>
                <a:ea typeface="Roboto" panose="02000000000000000000" charset="0"/>
              </a:rPr>
              <a:t>including monthly payments and income thresholds.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business">
  <a:themeElements>
    <a:clrScheme name="HEU colours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007BC7"/>
      </a:accent1>
      <a:accent2>
        <a:srgbClr val="315D64"/>
      </a:accent2>
      <a:accent3>
        <a:srgbClr val="00B8AC"/>
      </a:accent3>
      <a:accent4>
        <a:srgbClr val="F1BC38"/>
      </a:accent4>
      <a:accent5>
        <a:srgbClr val="F0594E"/>
      </a:accent5>
      <a:accent6>
        <a:srgbClr val="B33E96"/>
      </a:accent6>
      <a:hlink>
        <a:srgbClr val="007BC7"/>
      </a:hlink>
      <a:folHlink>
        <a:srgbClr val="00B8A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U_generic_power_point_template" id="{B75D165B-703D-AE4F-A1DB-24DAFCB2BE81}" vid="{1DD3FFE7-1A82-8945-A54B-B10790436A0C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HEU_generic_power_point_template</Template>
  <TotalTime>289</TotalTime>
  <Words>845</Words>
  <Application>Microsoft Office PowerPoint</Application>
  <PresentationFormat>On-screen Show (16:9)</PresentationFormat>
  <Paragraphs>80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Roboto Medium</vt:lpstr>
      <vt:lpstr>Roboto</vt:lpstr>
      <vt:lpstr>Simple business</vt:lpstr>
      <vt:lpstr>The Municipal Pension Plan and You</vt:lpstr>
      <vt:lpstr>Municipal Pension Plan(MPP) – A paycheque for life!</vt:lpstr>
      <vt:lpstr>What is the Municipal Pension Plan? </vt:lpstr>
      <vt:lpstr>MPP: a dependable benefit</vt:lpstr>
      <vt:lpstr>The Pension Formula</vt:lpstr>
      <vt:lpstr>Contribution rates and benefits</vt:lpstr>
      <vt:lpstr>Who is enrolled?</vt:lpstr>
      <vt:lpstr>Federal Government Programs</vt:lpstr>
      <vt:lpstr>OAS</vt:lpstr>
      <vt:lpstr>More info on the MPP  </vt:lpstr>
      <vt:lpstr>Thank you! </vt:lpstr>
    </vt:vector>
  </TitlesOfParts>
  <Company>Hospital Employee's Union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 Rozell</dc:creator>
  <cp:lastModifiedBy>Ann Johansson</cp:lastModifiedBy>
  <cp:revision>35</cp:revision>
  <dcterms:created xsi:type="dcterms:W3CDTF">2021-04-14T22:40:58Z</dcterms:created>
  <dcterms:modified xsi:type="dcterms:W3CDTF">2023-05-16T18:37:03Z</dcterms:modified>
</cp:coreProperties>
</file>